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258" r:id="rId3"/>
    <p:sldId id="269" r:id="rId4"/>
    <p:sldId id="270" r:id="rId5"/>
    <p:sldId id="260" r:id="rId6"/>
    <p:sldId id="2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54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82" autoAdjust="0"/>
    <p:restoredTop sz="94660"/>
  </p:normalViewPr>
  <p:slideViewPr>
    <p:cSldViewPr snapToGrid="0">
      <p:cViewPr varScale="1">
        <p:scale>
          <a:sx n="84" d="100"/>
          <a:sy n="84" d="100"/>
        </p:scale>
        <p:origin x="216" y="7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7854BA-B193-474C-ABE7-7D8C8FBFDA42}" type="datetimeFigureOut">
              <a:rPr lang="en-US" smtClean="0"/>
              <a:t>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0DA4FC-8034-455C-8828-F7EF1CD142C7}" type="slidenum">
              <a:rPr lang="en-US" smtClean="0"/>
              <a:t>‹#›</a:t>
            </a:fld>
            <a:endParaRPr lang="en-US"/>
          </a:p>
        </p:txBody>
      </p:sp>
    </p:spTree>
    <p:extLst>
      <p:ext uri="{BB962C8B-B14F-4D97-AF65-F5344CB8AC3E}">
        <p14:creationId xmlns:p14="http://schemas.microsoft.com/office/powerpoint/2010/main" val="2195445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A49E8-968B-4182-BF69-3CD17E319F59}" type="slidenum">
              <a:rPr lang="en-US" smtClean="0"/>
              <a:t>1</a:t>
            </a:fld>
            <a:endParaRPr lang="en-US"/>
          </a:p>
        </p:txBody>
      </p:sp>
    </p:spTree>
    <p:extLst>
      <p:ext uri="{BB962C8B-B14F-4D97-AF65-F5344CB8AC3E}">
        <p14:creationId xmlns:p14="http://schemas.microsoft.com/office/powerpoint/2010/main" val="916721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38446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90536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4271719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659113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469AC5-27E9-4EDF-9D37-2DAA7EAC003E}"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16378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469AC5-27E9-4EDF-9D37-2DAA7EAC003E}" type="datetimeFigureOut">
              <a:rPr lang="en-US" smtClean="0"/>
              <a:t>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14231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469AC5-27E9-4EDF-9D37-2DAA7EAC003E}" type="datetimeFigureOut">
              <a:rPr lang="en-US" smtClean="0"/>
              <a:t>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7717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469AC5-27E9-4EDF-9D37-2DAA7EAC003E}" type="datetimeFigureOut">
              <a:rPr lang="en-US" smtClean="0"/>
              <a:t>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184306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69AC5-27E9-4EDF-9D37-2DAA7EAC003E}" type="datetimeFigureOut">
              <a:rPr lang="en-US" smtClean="0"/>
              <a:t>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46398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91915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469AC5-27E9-4EDF-9D37-2DAA7EAC003E}" type="datetimeFigureOut">
              <a:rPr lang="en-US" smtClean="0"/>
              <a:t>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BA3CCF-EF65-4DD3-8CCA-85E59D8C7025}" type="slidenum">
              <a:rPr lang="en-US" smtClean="0"/>
              <a:t>‹#›</a:t>
            </a:fld>
            <a:endParaRPr lang="en-US"/>
          </a:p>
        </p:txBody>
      </p:sp>
    </p:spTree>
    <p:extLst>
      <p:ext uri="{BB962C8B-B14F-4D97-AF65-F5344CB8AC3E}">
        <p14:creationId xmlns:p14="http://schemas.microsoft.com/office/powerpoint/2010/main" val="2218710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69AC5-27E9-4EDF-9D37-2DAA7EAC003E}" type="datetimeFigureOut">
              <a:rPr lang="en-US" smtClean="0"/>
              <a:t>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A3CCF-EF65-4DD3-8CCA-85E59D8C7025}" type="slidenum">
              <a:rPr lang="en-US" smtClean="0"/>
              <a:t>‹#›</a:t>
            </a:fld>
            <a:endParaRPr lang="en-US"/>
          </a:p>
        </p:txBody>
      </p:sp>
    </p:spTree>
    <p:extLst>
      <p:ext uri="{BB962C8B-B14F-4D97-AF65-F5344CB8AC3E}">
        <p14:creationId xmlns:p14="http://schemas.microsoft.com/office/powerpoint/2010/main" val="3006434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12192001" cy="68580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Flowchart: Manual Input 1"/>
          <p:cNvSpPr/>
          <p:nvPr/>
        </p:nvSpPr>
        <p:spPr>
          <a:xfrm rot="5400000">
            <a:off x="4192695" y="-2214809"/>
            <a:ext cx="2020877" cy="1040627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51 w 10000"/>
              <a:gd name="connsiteY0" fmla="*/ 1150 h 10000"/>
              <a:gd name="connsiteX1" fmla="*/ 10000 w 10000"/>
              <a:gd name="connsiteY1" fmla="*/ 0 h 10000"/>
              <a:gd name="connsiteX2" fmla="*/ 10000 w 10000"/>
              <a:gd name="connsiteY2" fmla="*/ 10000 h 10000"/>
              <a:gd name="connsiteX3" fmla="*/ 0 w 10000"/>
              <a:gd name="connsiteY3" fmla="*/ 10000 h 10000"/>
              <a:gd name="connsiteX4" fmla="*/ 51 w 10000"/>
              <a:gd name="connsiteY4" fmla="*/ 115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51" y="1150"/>
                </a:moveTo>
                <a:lnTo>
                  <a:pt x="10000" y="0"/>
                </a:lnTo>
                <a:lnTo>
                  <a:pt x="10000" y="10000"/>
                </a:lnTo>
                <a:lnTo>
                  <a:pt x="0" y="10000"/>
                </a:lnTo>
                <a:lnTo>
                  <a:pt x="51" y="1150"/>
                </a:ln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686479" y="627472"/>
            <a:ext cx="2966110" cy="958517"/>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22002" y="1921236"/>
            <a:ext cx="8836298" cy="2153062"/>
          </a:xfrm>
          <a:prstGeom prst="rect">
            <a:avLst/>
          </a:prstGeom>
          <a:noFill/>
          <a:ln w="9525">
            <a:noFill/>
            <a:miter lim="800000"/>
            <a:headEnd/>
            <a:tailEnd/>
          </a:ln>
        </p:spPr>
        <p:txBody>
          <a:bodyPr rot="0" vert="horz" wrap="square" lIns="91440" tIns="45720" rIns="91440" bIns="45720" anchor="t" anchorCtr="0">
            <a:noAutofit/>
          </a:bodyPr>
          <a:lstStyle/>
          <a:p>
            <a:r>
              <a:rPr lang="en-US" sz="7200" dirty="0">
                <a:solidFill>
                  <a:schemeClr val="bg1"/>
                </a:solidFill>
                <a:latin typeface="Acumin Pro" panose="020B0504020202020204" pitchFamily="34" charset="77"/>
                <a:ea typeface="Calibri" panose="020F0502020204030204" pitchFamily="34" charset="0"/>
                <a:cs typeface="Times New Roman" panose="02020603050405020304" pitchFamily="18" charset="0"/>
              </a:rPr>
              <a:t>BARNGA ADAPTATION</a:t>
            </a:r>
          </a:p>
        </p:txBody>
      </p:sp>
      <p:sp>
        <p:nvSpPr>
          <p:cNvPr id="3" name="TextBox 2"/>
          <p:cNvSpPr txBox="1"/>
          <p:nvPr/>
        </p:nvSpPr>
        <p:spPr>
          <a:xfrm>
            <a:off x="493643" y="5745732"/>
            <a:ext cx="7278757" cy="830997"/>
          </a:xfrm>
          <a:prstGeom prst="rect">
            <a:avLst/>
          </a:prstGeom>
          <a:noFill/>
        </p:spPr>
        <p:txBody>
          <a:bodyPr wrap="square" rtlCol="0">
            <a:spAutoFit/>
          </a:bodyPr>
          <a:lstStyle/>
          <a:p>
            <a:r>
              <a:rPr lang="en-US" sz="1200" dirty="0">
                <a:solidFill>
                  <a:schemeClr val="bg1"/>
                </a:solidFill>
                <a:latin typeface="Acumin Pro" panose="020B0504020202020204" pitchFamily="34" charset="77"/>
              </a:rPr>
              <a:t>Adapted by Dr. Kris Acheson-Clair, CILMAR, based on the following:</a:t>
            </a:r>
          </a:p>
          <a:p>
            <a:endParaRPr lang="en-US" sz="1200" dirty="0">
              <a:solidFill>
                <a:schemeClr val="bg1"/>
              </a:solidFill>
              <a:latin typeface="Acumin Pro" panose="020B0504020202020204" pitchFamily="34" charset="77"/>
            </a:endParaRPr>
          </a:p>
          <a:p>
            <a:r>
              <a:rPr lang="en-US" sz="1200" dirty="0">
                <a:solidFill>
                  <a:schemeClr val="bg1"/>
                </a:solidFill>
                <a:latin typeface="Acumin Pro" panose="020B0504020202020204" pitchFamily="34" charset="77"/>
              </a:rPr>
              <a:t>Thiagarajan, S. &amp; Thiagarajan, R. (2006). </a:t>
            </a:r>
            <a:r>
              <a:rPr lang="en-US" sz="1200" i="1" dirty="0" err="1">
                <a:solidFill>
                  <a:schemeClr val="bg1"/>
                </a:solidFill>
                <a:latin typeface="Acumin Pro" panose="020B0504020202020204" pitchFamily="34" charset="77"/>
              </a:rPr>
              <a:t>Barnga</a:t>
            </a:r>
            <a:r>
              <a:rPr lang="en-US" sz="1200" i="1" dirty="0">
                <a:solidFill>
                  <a:schemeClr val="bg1"/>
                </a:solidFill>
                <a:latin typeface="Acumin Pro" panose="020B0504020202020204" pitchFamily="34" charset="77"/>
              </a:rPr>
              <a:t>: A simulation game on cultural clashes.</a:t>
            </a:r>
            <a:r>
              <a:rPr lang="en-US" sz="1200" dirty="0">
                <a:solidFill>
                  <a:schemeClr val="bg1"/>
                </a:solidFill>
                <a:latin typeface="Acumin Pro" panose="020B0504020202020204" pitchFamily="34" charset="77"/>
              </a:rPr>
              <a:t> Intercultural Press.</a:t>
            </a:r>
          </a:p>
          <a:p>
            <a:endParaRPr lang="en-US" sz="1200" dirty="0">
              <a:solidFill>
                <a:schemeClr val="bg1"/>
              </a:solidFill>
              <a:latin typeface="Acumin Pro" panose="020B0504020202020204" pitchFamily="34" charset="77"/>
            </a:endParaRPr>
          </a:p>
        </p:txBody>
      </p:sp>
      <p:pic>
        <p:nvPicPr>
          <p:cNvPr id="8" name="Picture 7">
            <a:extLst>
              <a:ext uri="{FF2B5EF4-FFF2-40B4-BE49-F238E27FC236}">
                <a16:creationId xmlns:a16="http://schemas.microsoft.com/office/drawing/2014/main" id="{5FF7EF9A-8ECB-8C40-88B8-2FD6E0DF7FED}"/>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3460" y="5176554"/>
            <a:ext cx="2032000" cy="1600200"/>
          </a:xfrm>
          <a:prstGeom prst="rect">
            <a:avLst/>
          </a:prstGeom>
        </p:spPr>
      </p:pic>
    </p:spTree>
    <p:extLst>
      <p:ext uri="{BB962C8B-B14F-4D97-AF65-F5344CB8AC3E}">
        <p14:creationId xmlns:p14="http://schemas.microsoft.com/office/powerpoint/2010/main" val="36620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3385542"/>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Instructions (Part 1)</a:t>
            </a:r>
          </a:p>
          <a:p>
            <a:pPr marL="342900" indent="-342900">
              <a:buFont typeface="Arial" panose="020B0604020202020204" pitchFamily="34" charset="0"/>
              <a:buChar char="•"/>
            </a:pPr>
            <a:endParaRPr lang="en-US" sz="2000" dirty="0">
              <a:solidFill>
                <a:srgbClr val="495455"/>
              </a:solidFill>
              <a:latin typeface="Acumin Pro" panose="020B0504020202020204" pitchFamily="34" charset="77"/>
              <a:ea typeface="Arial" charset="0"/>
              <a:cs typeface="Arial" charset="0"/>
            </a:endParaRP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Divide into groups.</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Each group gets a deck of cards and each participant a rule sheet.</a:t>
            </a:r>
          </a:p>
          <a:p>
            <a:pPr marL="914400" lvl="1" indent="-457200">
              <a:buFont typeface="+mj-lt"/>
              <a:buAutoNum type="alphaLcPeriod"/>
            </a:pPr>
            <a:r>
              <a:rPr lang="en-US" sz="2000" dirty="0">
                <a:solidFill>
                  <a:srgbClr val="495455"/>
                </a:solidFill>
                <a:latin typeface="Acumin Pro" panose="020B0504020202020204" pitchFamily="34" charset="77"/>
                <a:ea typeface="Arial" charset="0"/>
                <a:cs typeface="Arial" charset="0"/>
              </a:rPr>
              <a:t>Note: You will be practicing nonverbal communication, so make sure you get comfortable with the rules of the game in the first round because afterwards you will “going silent.”</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Take a few minutes to learn the rules and play a practice round with your group.</a:t>
            </a:r>
          </a:p>
          <a:p>
            <a:pPr marL="457200" indent="-457200">
              <a:buFont typeface="+mj-lt"/>
              <a:buAutoNum type="arabicPeriod"/>
            </a:pPr>
            <a:endParaRPr lang="en-US" sz="2000" dirty="0">
              <a:solidFill>
                <a:srgbClr val="495455"/>
              </a:solidFill>
              <a:latin typeface="Acumin Pro" panose="020B0504020202020204" pitchFamily="34" charset="77"/>
              <a:ea typeface="Arial" charset="0"/>
              <a:cs typeface="Arial" charset="0"/>
            </a:endParaRPr>
          </a:p>
          <a:p>
            <a:pPr marL="342900" indent="-342900">
              <a:buFont typeface="Arial" panose="020B0604020202020204" pitchFamily="34" charset="0"/>
              <a:buChar char="•"/>
            </a:pPr>
            <a:endParaRPr lang="en-US" sz="1400" dirty="0">
              <a:solidFill>
                <a:srgbClr val="495455"/>
              </a:solidFill>
              <a:latin typeface="Acumin Pro" panose="020B0504020202020204" pitchFamily="34" charset="77"/>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BARNGA ADAPTATION</a:t>
              </a:r>
              <a:endParaRPr lang="en-US" sz="1400"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2" name="Picture 11">
            <a:extLst>
              <a:ext uri="{FF2B5EF4-FFF2-40B4-BE49-F238E27FC236}">
                <a16:creationId xmlns:a16="http://schemas.microsoft.com/office/drawing/2014/main" id="{FE8642A9-DEBE-D643-8927-FE54AA4361F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87014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2154436"/>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Instructions (Part 2)</a:t>
            </a:r>
          </a:p>
          <a:p>
            <a:pPr marL="342900" indent="-342900">
              <a:buFont typeface="Arial" panose="020B0604020202020204" pitchFamily="34" charset="0"/>
              <a:buChar char="•"/>
            </a:pPr>
            <a:endParaRPr lang="en-US" sz="2000" dirty="0">
              <a:solidFill>
                <a:srgbClr val="495455"/>
              </a:solidFill>
              <a:latin typeface="Acumin Pro" panose="020B0504020202020204" pitchFamily="34" charset="77"/>
              <a:ea typeface="Arial" charset="0"/>
              <a:cs typeface="Arial" charset="0"/>
            </a:endParaRP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Now that you have finished your practice round, hand in your rule sheets.</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Play the first official round of the game. </a:t>
            </a:r>
          </a:p>
          <a:p>
            <a:pPr marL="914400" lvl="1" indent="-457200">
              <a:buFont typeface="+mj-lt"/>
              <a:buAutoNum type="alphaLcPeriod"/>
            </a:pPr>
            <a:r>
              <a:rPr lang="en-US" sz="2000" dirty="0">
                <a:solidFill>
                  <a:srgbClr val="495455"/>
                </a:solidFill>
                <a:latin typeface="Acumin Pro" panose="020B0504020202020204" pitchFamily="34" charset="77"/>
                <a:ea typeface="Arial" charset="0"/>
                <a:cs typeface="Arial" charset="0"/>
              </a:rPr>
              <a:t>The round is over when one group member loses all their cards.</a:t>
            </a:r>
          </a:p>
          <a:p>
            <a:pPr marL="342900" indent="-342900">
              <a:buFont typeface="Arial" panose="020B0604020202020204" pitchFamily="34" charset="0"/>
              <a:buChar char="•"/>
            </a:pPr>
            <a:endParaRPr lang="en-US" sz="1400" dirty="0">
              <a:solidFill>
                <a:srgbClr val="495455"/>
              </a:solidFill>
              <a:latin typeface="Acumin Pro" panose="020B0504020202020204" pitchFamily="34" charset="77"/>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BARNGA ADAPTATION</a:t>
              </a:r>
              <a:endParaRPr lang="en-US" sz="1400"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2" name="Picture 11">
            <a:extLst>
              <a:ext uri="{FF2B5EF4-FFF2-40B4-BE49-F238E27FC236}">
                <a16:creationId xmlns:a16="http://schemas.microsoft.com/office/drawing/2014/main" id="{E530598F-9621-2F4C-9FAF-69492EA07C8C}"/>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295090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15121" y="1636315"/>
            <a:ext cx="8485113" cy="3077766"/>
          </a:xfrm>
          <a:prstGeom prst="rect">
            <a:avLst/>
          </a:prstGeom>
          <a:noFill/>
        </p:spPr>
        <p:txBody>
          <a:bodyPr wrap="square" rtlCol="0">
            <a:spAutoFit/>
          </a:bodyPr>
          <a:lstStyle/>
          <a:p>
            <a:r>
              <a:rPr lang="en-US" sz="2000" b="1" dirty="0">
                <a:solidFill>
                  <a:srgbClr val="495455"/>
                </a:solidFill>
                <a:latin typeface="Acumin Pro" panose="020B0504020202020204" pitchFamily="34" charset="77"/>
                <a:ea typeface="Arial" charset="0"/>
                <a:cs typeface="Arial" charset="0"/>
              </a:rPr>
              <a:t>Instructions (Part 3)</a:t>
            </a:r>
          </a:p>
          <a:p>
            <a:pPr marL="342900" indent="-342900">
              <a:buFont typeface="Arial" panose="020B0604020202020204" pitchFamily="34" charset="0"/>
              <a:buChar char="•"/>
            </a:pPr>
            <a:endParaRPr lang="en-US" sz="2000" dirty="0">
              <a:solidFill>
                <a:srgbClr val="495455"/>
              </a:solidFill>
              <a:latin typeface="Acumin Pro" panose="020B0504020202020204" pitchFamily="34" charset="77"/>
              <a:ea typeface="Arial" charset="0"/>
              <a:cs typeface="Arial" charset="0"/>
            </a:endParaRP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Now, switch up the groups.</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Each group once again gets a deck of cards and each participant a rule sheet.</a:t>
            </a:r>
          </a:p>
          <a:p>
            <a:pPr marL="914400" lvl="1" indent="-457200">
              <a:buFont typeface="+mj-lt"/>
              <a:buAutoNum type="alphaLcPeriod"/>
            </a:pPr>
            <a:r>
              <a:rPr lang="en-US" sz="2000" dirty="0">
                <a:solidFill>
                  <a:srgbClr val="495455"/>
                </a:solidFill>
                <a:latin typeface="Acumin Pro" panose="020B0504020202020204" pitchFamily="34" charset="77"/>
                <a:ea typeface="Arial" charset="0"/>
                <a:cs typeface="Arial" charset="0"/>
              </a:rPr>
              <a:t> Remember that there should still be no written or spoken communication of any kind. You can only use gestures to make declarations, ask or answer questions, and negotiate conflict.</a:t>
            </a:r>
          </a:p>
          <a:p>
            <a:pPr marL="457200" indent="-457200">
              <a:buFont typeface="+mj-lt"/>
              <a:buAutoNum type="arabicPeriod"/>
            </a:pPr>
            <a:r>
              <a:rPr lang="en-US" sz="2000" dirty="0">
                <a:solidFill>
                  <a:srgbClr val="495455"/>
                </a:solidFill>
                <a:latin typeface="Acumin Pro" panose="020B0504020202020204" pitchFamily="34" charset="77"/>
                <a:ea typeface="Arial" charset="0"/>
                <a:cs typeface="Arial" charset="0"/>
              </a:rPr>
              <a:t>Play another round of the game with your new group members.</a:t>
            </a:r>
          </a:p>
          <a:p>
            <a:pPr marL="342900" indent="-342900">
              <a:buFont typeface="Arial" panose="020B0604020202020204" pitchFamily="34" charset="0"/>
              <a:buChar char="•"/>
            </a:pPr>
            <a:endParaRPr lang="en-US" sz="1400" dirty="0">
              <a:solidFill>
                <a:srgbClr val="495455"/>
              </a:solidFill>
              <a:latin typeface="Acumin Pro" panose="020B0504020202020204" pitchFamily="34" charset="77"/>
              <a:ea typeface="Arial" charset="0"/>
              <a:cs typeface="Arial" charset="0"/>
            </a:endParaRPr>
          </a:p>
        </p:txBody>
      </p:sp>
      <p:grpSp>
        <p:nvGrpSpPr>
          <p:cNvPr id="4" name="Group 3"/>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BARNGA ADAPTATION</a:t>
              </a:r>
              <a:endParaRPr lang="en-US" sz="1400"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2" name="Picture 11">
            <a:extLst>
              <a:ext uri="{FF2B5EF4-FFF2-40B4-BE49-F238E27FC236}">
                <a16:creationId xmlns:a16="http://schemas.microsoft.com/office/drawing/2014/main" id="{98B25DF6-D423-BF4C-952F-2A17EB7BA97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3618733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113455"/>
            <a:ext cx="10515600" cy="5064152"/>
          </a:xfrm>
        </p:spPr>
        <p:txBody>
          <a:bodyPr>
            <a:noAutofit/>
          </a:bodyPr>
          <a:lstStyle/>
          <a:p>
            <a:r>
              <a:rPr lang="en-US" sz="2000" dirty="0">
                <a:solidFill>
                  <a:srgbClr val="495455"/>
                </a:solidFill>
                <a:latin typeface="Acumin Pro" panose="020B0504020202020204" pitchFamily="34" charset="77"/>
              </a:rPr>
              <a:t>How did you feel at different points in the game (e.g., when the rules were first explained, when the rule sheets were taken away, in your first group, in your second group)? Did your feelings change throughout the different stages?</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r>
              <a:rPr lang="en-US" sz="2000" dirty="0">
                <a:solidFill>
                  <a:srgbClr val="495455"/>
                </a:solidFill>
                <a:latin typeface="Acumin Pro" panose="020B0504020202020204" pitchFamily="34" charset="77"/>
              </a:rPr>
              <a:t>What were some successes and, conversely, some frustrations/problems that occurred as you were playing?</a:t>
            </a:r>
          </a:p>
          <a:p>
            <a:pPr lvl="1"/>
            <a:r>
              <a:rPr lang="en-US" sz="2000" dirty="0">
                <a:solidFill>
                  <a:srgbClr val="495455"/>
                </a:solidFill>
                <a:latin typeface="Acumin Pro" panose="020B0504020202020204" pitchFamily="34" charset="77"/>
              </a:rPr>
              <a:t>Why do you think those frustrations/problems occurred while you were playing? What were the underlying causes?</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r>
              <a:rPr lang="en-US" sz="2000" dirty="0">
                <a:solidFill>
                  <a:srgbClr val="495455"/>
                </a:solidFill>
                <a:latin typeface="Acumin Pro" panose="020B0504020202020204" pitchFamily="34" charset="77"/>
              </a:rPr>
              <a:t>What did you value as you were playing the game? How did it seem to differ from your group members?</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r>
              <a:rPr lang="en-US" sz="2000" dirty="0">
                <a:solidFill>
                  <a:srgbClr val="495455"/>
                </a:solidFill>
                <a:latin typeface="Acumin Pro" panose="020B0504020202020204" pitchFamily="34" charset="77"/>
              </a:rPr>
              <a:t>What did you learn about your conflict style as you played this game? </a:t>
            </a:r>
          </a:p>
          <a:p>
            <a:pPr lvl="1"/>
            <a:r>
              <a:rPr lang="en-US" sz="2000" dirty="0">
                <a:solidFill>
                  <a:srgbClr val="495455"/>
                </a:solidFill>
                <a:latin typeface="Acumin Pro" panose="020B0504020202020204" pitchFamily="34" charset="77"/>
              </a:rPr>
              <a:t>How do you deal with conflict? </a:t>
            </a:r>
          </a:p>
          <a:p>
            <a:pPr lvl="1"/>
            <a:r>
              <a:rPr lang="en-US" sz="2000" dirty="0">
                <a:solidFill>
                  <a:srgbClr val="495455"/>
                </a:solidFill>
                <a:latin typeface="Acumin Pro" panose="020B0504020202020204" pitchFamily="34" charset="77"/>
              </a:rPr>
              <a:t>How did that compare to how others in your group dealt with conflict?</a:t>
            </a: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DEBRIEF</a:t>
              </a:r>
              <a:endParaRPr lang="en-US" sz="1400"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a:extLst>
              <a:ext uri="{FF2B5EF4-FFF2-40B4-BE49-F238E27FC236}">
                <a16:creationId xmlns:a16="http://schemas.microsoft.com/office/drawing/2014/main" id="{204B287C-3E21-2D46-B07B-73B14389A8F9}"/>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2292032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737" y="1113455"/>
            <a:ext cx="10515600" cy="5064152"/>
          </a:xfrm>
        </p:spPr>
        <p:txBody>
          <a:bodyPr>
            <a:noAutofit/>
          </a:bodyPr>
          <a:lstStyle/>
          <a:p>
            <a:r>
              <a:rPr lang="en-US" sz="2000" dirty="0">
                <a:solidFill>
                  <a:srgbClr val="495455"/>
                </a:solidFill>
                <a:latin typeface="Acumin Pro" panose="020B0504020202020204" pitchFamily="34" charset="77"/>
              </a:rPr>
              <a:t>What sorts of “real life” situations does this game simulate?</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r>
              <a:rPr lang="en-US" sz="2000" dirty="0">
                <a:solidFill>
                  <a:srgbClr val="495455"/>
                </a:solidFill>
                <a:latin typeface="Acumin Pro" panose="020B0504020202020204" pitchFamily="34" charset="77"/>
              </a:rPr>
              <a:t>Have you ever been in a “real life” situation where differing norms and values created conflict?</a:t>
            </a:r>
            <a:br>
              <a:rPr lang="en-US" sz="2000" dirty="0">
                <a:solidFill>
                  <a:srgbClr val="495455"/>
                </a:solidFill>
                <a:latin typeface="Acumin Pro" panose="020B0504020202020204" pitchFamily="34" charset="77"/>
              </a:rPr>
            </a:br>
            <a:endParaRPr lang="en-US" sz="2000" dirty="0">
              <a:solidFill>
                <a:srgbClr val="495455"/>
              </a:solidFill>
              <a:latin typeface="Acumin Pro" panose="020B0504020202020204" pitchFamily="34" charset="77"/>
            </a:endParaRPr>
          </a:p>
          <a:p>
            <a:r>
              <a:rPr lang="en-US" sz="2000" dirty="0">
                <a:solidFill>
                  <a:srgbClr val="495455"/>
                </a:solidFill>
                <a:latin typeface="Acumin Pro" panose="020B0504020202020204" pitchFamily="34" charset="77"/>
              </a:rPr>
              <a:t>What did you learn about communication and conflict after playing this game?</a:t>
            </a:r>
          </a:p>
        </p:txBody>
      </p:sp>
      <p:grpSp>
        <p:nvGrpSpPr>
          <p:cNvPr id="4" name="Group 3"/>
          <p:cNvGrpSpPr/>
          <p:nvPr/>
        </p:nvGrpSpPr>
        <p:grpSpPr>
          <a:xfrm>
            <a:off x="4968" y="-52439"/>
            <a:ext cx="12187031" cy="925830"/>
            <a:chOff x="-1" y="0"/>
            <a:chExt cx="12187723" cy="926245"/>
          </a:xfrm>
        </p:grpSpPr>
        <p:sp>
          <p:nvSpPr>
            <p:cNvPr id="5" name="Rectangle 4"/>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7" name="Picture 6">
              <a:extLst>
                <a:ext uri="{C183D7F6-B498-43B3-948B-1728B52AA6E4}">
                  <adec:decorative xmlns:adec="http://schemas.microsoft.com/office/drawing/2017/decorative" val="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8"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dirty="0">
                  <a:solidFill>
                    <a:srgbClr val="FFFFFF"/>
                  </a:solidFill>
                  <a:effectLst/>
                  <a:latin typeface="Acumin Pro" panose="020B0504020202020204" pitchFamily="34" charset="77"/>
                  <a:ea typeface="Calibri" panose="020F0502020204030204" pitchFamily="34" charset="0"/>
                  <a:cs typeface="Times New Roman" panose="02020603050405020304" pitchFamily="18" charset="0"/>
                </a:rPr>
                <a:t>DEBRIEF</a:t>
              </a:r>
              <a:endParaRPr lang="en-US" sz="1400" dirty="0">
                <a:effectLst/>
                <a:latin typeface="Acumin Pro" panose="020B0504020202020204" pitchFamily="34" charset="77"/>
                <a:ea typeface="Calibri" panose="020F0502020204030204" pitchFamily="34" charset="0"/>
                <a:cs typeface="Times New Roman" panose="02020603050405020304" pitchFamily="18" charset="0"/>
              </a:endParaRPr>
            </a:p>
          </p:txBody>
        </p:sp>
      </p:grpSp>
      <p:pic>
        <p:nvPicPr>
          <p:cNvPr id="10" name="Picture 9">
            <a:extLst>
              <a:ext uri="{FF2B5EF4-FFF2-40B4-BE49-F238E27FC236}">
                <a16:creationId xmlns:a16="http://schemas.microsoft.com/office/drawing/2014/main" id="{244B2EF4-3618-A247-86D7-AD1C64904AF7}"/>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190" y="5257800"/>
            <a:ext cx="2032000" cy="1600200"/>
          </a:xfrm>
          <a:prstGeom prst="rect">
            <a:avLst/>
          </a:prstGeom>
        </p:spPr>
      </p:pic>
    </p:spTree>
    <p:extLst>
      <p:ext uri="{BB962C8B-B14F-4D97-AF65-F5344CB8AC3E}">
        <p14:creationId xmlns:p14="http://schemas.microsoft.com/office/powerpoint/2010/main" val="1528424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433</Words>
  <Application>Microsoft Macintosh PowerPoint</Application>
  <PresentationFormat>Widescreen</PresentationFormat>
  <Paragraphs>37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Acumin Pro</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Alexandra E</dc:creator>
  <cp:lastModifiedBy>Macdonald, Lindsey M</cp:lastModifiedBy>
  <cp:revision>11</cp:revision>
  <dcterms:created xsi:type="dcterms:W3CDTF">2018-08-27T14:09:00Z</dcterms:created>
  <dcterms:modified xsi:type="dcterms:W3CDTF">2020-10-20T15:31:48Z</dcterms:modified>
</cp:coreProperties>
</file>